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9"/>
  </p:notesMasterIdLst>
  <p:handoutMasterIdLst>
    <p:handoutMasterId r:id="rId20"/>
  </p:handoutMasterIdLst>
  <p:sldIdLst>
    <p:sldId id="257" r:id="rId3"/>
    <p:sldId id="258" r:id="rId4"/>
    <p:sldId id="270" r:id="rId5"/>
    <p:sldId id="278" r:id="rId6"/>
    <p:sldId id="271" r:id="rId7"/>
    <p:sldId id="268" r:id="rId8"/>
    <p:sldId id="269" r:id="rId9"/>
    <p:sldId id="272" r:id="rId10"/>
    <p:sldId id="273" r:id="rId11"/>
    <p:sldId id="274" r:id="rId12"/>
    <p:sldId id="275" r:id="rId13"/>
    <p:sldId id="276" r:id="rId14"/>
    <p:sldId id="277" r:id="rId15"/>
    <p:sldId id="279" r:id="rId16"/>
    <p:sldId id="280" r:id="rId17"/>
    <p:sldId id="281"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6182" autoAdjust="0"/>
  </p:normalViewPr>
  <p:slideViewPr>
    <p:cSldViewPr showGuides="1">
      <p:cViewPr varScale="1">
        <p:scale>
          <a:sx n="113" d="100"/>
          <a:sy n="113" d="100"/>
        </p:scale>
        <p:origin x="342"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4/16/2018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4/16/2018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417424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66156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99608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382362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47650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52518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87194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83668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23418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61795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7132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91361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97384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63387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4/16/2018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4/16/2018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27612" y="4724400"/>
            <a:ext cx="7008574" cy="1244600"/>
          </a:xfrm>
        </p:spPr>
        <p:txBody>
          <a:bodyPr>
            <a:normAutofit/>
          </a:bodyPr>
          <a:lstStyle/>
          <a:p>
            <a:pPr algn="ctr"/>
            <a:r>
              <a:rPr lang="en-US" dirty="0" smtClean="0">
                <a:solidFill>
                  <a:schemeClr val="tx1"/>
                </a:solidFill>
              </a:rPr>
              <a:t>Harrison High School</a:t>
            </a:r>
          </a:p>
          <a:p>
            <a:pPr algn="ctr"/>
            <a:r>
              <a:rPr lang="en-US" sz="2500" dirty="0" smtClean="0">
                <a:solidFill>
                  <a:schemeClr val="tx1"/>
                </a:solidFill>
              </a:rPr>
              <a:t>April 30, May 1, May 2</a:t>
            </a:r>
            <a:endParaRPr lang="en-US" sz="2500" dirty="0">
              <a:solidFill>
                <a:schemeClr val="tx1"/>
              </a:solidFill>
            </a:endParaRPr>
          </a:p>
        </p:txBody>
      </p:sp>
      <p:sp>
        <p:nvSpPr>
          <p:cNvPr id="2" name="Title 1"/>
          <p:cNvSpPr>
            <a:spLocks noGrp="1"/>
          </p:cNvSpPr>
          <p:nvPr>
            <p:ph type="ctrTitle"/>
          </p:nvPr>
        </p:nvSpPr>
        <p:spPr>
          <a:xfrm>
            <a:off x="5027612" y="3657600"/>
            <a:ext cx="7008574" cy="835026"/>
          </a:xfrm>
        </p:spPr>
        <p:txBody>
          <a:bodyPr>
            <a:normAutofit/>
          </a:bodyPr>
          <a:lstStyle/>
          <a:p>
            <a:r>
              <a:rPr lang="en-US" sz="4000" b="1" dirty="0" smtClean="0">
                <a:solidFill>
                  <a:srgbClr val="FF0000"/>
                </a:solidFill>
              </a:rPr>
              <a:t>9</a:t>
            </a:r>
            <a:r>
              <a:rPr lang="en-US" sz="4000" b="1" baseline="30000" dirty="0" smtClean="0">
                <a:solidFill>
                  <a:srgbClr val="FF0000"/>
                </a:solidFill>
              </a:rPr>
              <a:t>th</a:t>
            </a:r>
            <a:r>
              <a:rPr lang="en-US" sz="4000" b="1" dirty="0" smtClean="0">
                <a:solidFill>
                  <a:srgbClr val="FF0000"/>
                </a:solidFill>
              </a:rPr>
              <a:t> Literature &amp; Composition</a:t>
            </a:r>
            <a:endParaRPr lang="en-US" sz="4000" b="1" dirty="0">
              <a:solidFill>
                <a:srgbClr val="FF0000"/>
              </a:solidFill>
            </a:endParaRPr>
          </a:p>
        </p:txBody>
      </p:sp>
      <p:pic>
        <p:nvPicPr>
          <p:cNvPr id="1026" name="Picture 2" descr="Image result for georgia milest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898" y="76200"/>
            <a:ext cx="693335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Constructed-Response </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3198812" y="1219200"/>
            <a:ext cx="5667181" cy="5420782"/>
          </a:xfrm>
          <a:prstGeom prst="rect">
            <a:avLst/>
          </a:prstGeom>
        </p:spPr>
      </p:pic>
      <p:sp>
        <p:nvSpPr>
          <p:cNvPr id="4" name="Oval 3"/>
          <p:cNvSpPr/>
          <p:nvPr/>
        </p:nvSpPr>
        <p:spPr>
          <a:xfrm>
            <a:off x="3046412" y="6324600"/>
            <a:ext cx="762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H="1" flipV="1">
            <a:off x="2513012" y="5791200"/>
            <a:ext cx="533400" cy="45720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612" y="4191000"/>
            <a:ext cx="2133600" cy="2197525"/>
          </a:xfrm>
          <a:prstGeom prst="rect">
            <a:avLst/>
          </a:prstGeom>
          <a:noFill/>
        </p:spPr>
        <p:txBody>
          <a:bodyPr wrap="square" rtlCol="0">
            <a:spAutoFit/>
          </a:bodyPr>
          <a:lstStyle/>
          <a:p>
            <a:pPr>
              <a:lnSpc>
                <a:spcPct val="95000"/>
              </a:lnSpc>
            </a:pPr>
            <a:r>
              <a:rPr lang="en-US" dirty="0" smtClean="0"/>
              <a:t>This is your character count. Use this to gauge how much to write!</a:t>
            </a:r>
            <a:endParaRPr lang="en-US" dirty="0"/>
          </a:p>
        </p:txBody>
      </p:sp>
      <p:cxnSp>
        <p:nvCxnSpPr>
          <p:cNvPr id="11" name="Straight Arrow Connector 10"/>
          <p:cNvCxnSpPr/>
          <p:nvPr/>
        </p:nvCxnSpPr>
        <p:spPr>
          <a:xfrm rot="16200000" flipH="1" flipV="1">
            <a:off x="8523093" y="2700866"/>
            <a:ext cx="533400" cy="45720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18392" y="304800"/>
            <a:ext cx="2714819" cy="2548390"/>
          </a:xfrm>
          <a:prstGeom prst="rect">
            <a:avLst/>
          </a:prstGeom>
          <a:noFill/>
        </p:spPr>
        <p:txBody>
          <a:bodyPr wrap="square" rtlCol="0">
            <a:spAutoFit/>
          </a:bodyPr>
          <a:lstStyle/>
          <a:p>
            <a:pPr>
              <a:lnSpc>
                <a:spcPct val="95000"/>
              </a:lnSpc>
            </a:pPr>
            <a:r>
              <a:rPr lang="en-US" dirty="0" smtClean="0"/>
              <a:t>Type in this box. Remember that there is no spell check or “auto-corrections.” You must capitalize! Shift + (letter) </a:t>
            </a:r>
            <a:endParaRPr lang="en-US" dirty="0"/>
          </a:p>
        </p:txBody>
      </p:sp>
      <p:sp>
        <p:nvSpPr>
          <p:cNvPr id="13" name="Rectangle 12"/>
          <p:cNvSpPr/>
          <p:nvPr/>
        </p:nvSpPr>
        <p:spPr>
          <a:xfrm>
            <a:off x="3275012" y="2057400"/>
            <a:ext cx="2819400" cy="228600"/>
          </a:xfrm>
          <a:prstGeom prst="rect">
            <a:avLst/>
          </a:prstGeom>
          <a:solidFill>
            <a:srgbClr val="FFFF00">
              <a:alpha val="56863"/>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792342" y="1962579"/>
            <a:ext cx="482669" cy="209121"/>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7231" y="1168515"/>
            <a:ext cx="2714819" cy="794064"/>
          </a:xfrm>
          <a:prstGeom prst="rect">
            <a:avLst/>
          </a:prstGeom>
          <a:noFill/>
        </p:spPr>
        <p:txBody>
          <a:bodyPr wrap="square" rtlCol="0">
            <a:spAutoFit/>
          </a:bodyPr>
          <a:lstStyle/>
          <a:p>
            <a:pPr>
              <a:lnSpc>
                <a:spcPct val="95000"/>
              </a:lnSpc>
            </a:pPr>
            <a:r>
              <a:rPr lang="en-US" dirty="0" smtClean="0"/>
              <a:t>Use the tools available to you.</a:t>
            </a:r>
            <a:endParaRPr lang="en-US" dirty="0"/>
          </a:p>
        </p:txBody>
      </p:sp>
      <p:sp>
        <p:nvSpPr>
          <p:cNvPr id="18" name="Cloud Callout 17"/>
          <p:cNvSpPr/>
          <p:nvPr/>
        </p:nvSpPr>
        <p:spPr>
          <a:xfrm>
            <a:off x="7456293" y="3221566"/>
            <a:ext cx="4038600" cy="2895600"/>
          </a:xfrm>
          <a:prstGeom prst="cloudCallout">
            <a:avLst>
              <a:gd name="adj1" fmla="val -55634"/>
              <a:gd name="adj2" fmla="val 660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Hmm…maybe I should use my scratch paper to plan my writing…</a:t>
            </a:r>
            <a:endParaRPr lang="en-US" dirty="0"/>
          </a:p>
        </p:txBody>
      </p:sp>
      <p:pic>
        <p:nvPicPr>
          <p:cNvPr id="19" name="Picture 18"/>
          <p:cNvPicPr>
            <a:picLocks noChangeAspect="1"/>
          </p:cNvPicPr>
          <p:nvPr/>
        </p:nvPicPr>
        <p:blipFill>
          <a:blip r:embed="rId4"/>
          <a:stretch>
            <a:fillRect/>
          </a:stretch>
        </p:blipFill>
        <p:spPr>
          <a:xfrm>
            <a:off x="531812" y="1972632"/>
            <a:ext cx="1929299" cy="1956959"/>
          </a:xfrm>
          <a:prstGeom prst="rect">
            <a:avLst/>
          </a:prstGeom>
        </p:spPr>
      </p:pic>
    </p:spTree>
    <p:extLst>
      <p:ext uri="{BB962C8B-B14F-4D97-AF65-F5344CB8AC3E}">
        <p14:creationId xmlns:p14="http://schemas.microsoft.com/office/powerpoint/2010/main" val="34631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Extended-Response </a:t>
            </a:r>
            <a:endParaRPr lang="en-US" b="1" dirty="0">
              <a:solidFill>
                <a:srgbClr val="FF0000"/>
              </a:solidFill>
            </a:endParaRPr>
          </a:p>
        </p:txBody>
      </p:sp>
      <p:sp>
        <p:nvSpPr>
          <p:cNvPr id="10" name="TextBox 9"/>
          <p:cNvSpPr txBox="1"/>
          <p:nvPr/>
        </p:nvSpPr>
        <p:spPr>
          <a:xfrm>
            <a:off x="455612" y="4191000"/>
            <a:ext cx="2133600" cy="2548390"/>
          </a:xfrm>
          <a:prstGeom prst="rect">
            <a:avLst/>
          </a:prstGeom>
          <a:noFill/>
        </p:spPr>
        <p:txBody>
          <a:bodyPr wrap="square" rtlCol="0">
            <a:spAutoFit/>
          </a:bodyPr>
          <a:lstStyle/>
          <a:p>
            <a:pPr>
              <a:lnSpc>
                <a:spcPct val="95000"/>
              </a:lnSpc>
            </a:pPr>
            <a:r>
              <a:rPr lang="en-US" dirty="0" smtClean="0"/>
              <a:t>Always click this to get more information about your writing, like a checklist!</a:t>
            </a:r>
            <a:endParaRPr lang="en-US" dirty="0"/>
          </a:p>
        </p:txBody>
      </p:sp>
      <p:pic>
        <p:nvPicPr>
          <p:cNvPr id="5" name="Picture 4"/>
          <p:cNvPicPr>
            <a:picLocks noChangeAspect="1"/>
          </p:cNvPicPr>
          <p:nvPr/>
        </p:nvPicPr>
        <p:blipFill>
          <a:blip r:embed="rId3"/>
          <a:stretch>
            <a:fillRect/>
          </a:stretch>
        </p:blipFill>
        <p:spPr>
          <a:xfrm>
            <a:off x="3600881" y="1168515"/>
            <a:ext cx="4648200" cy="5634413"/>
          </a:xfrm>
          <a:prstGeom prst="rect">
            <a:avLst/>
          </a:prstGeom>
        </p:spPr>
      </p:pic>
      <p:sp>
        <p:nvSpPr>
          <p:cNvPr id="12" name="TextBox 11"/>
          <p:cNvSpPr txBox="1"/>
          <p:nvPr/>
        </p:nvSpPr>
        <p:spPr>
          <a:xfrm>
            <a:off x="9018392" y="304800"/>
            <a:ext cx="2714819" cy="2548390"/>
          </a:xfrm>
          <a:prstGeom prst="rect">
            <a:avLst/>
          </a:prstGeom>
          <a:noFill/>
        </p:spPr>
        <p:txBody>
          <a:bodyPr wrap="square" rtlCol="0">
            <a:spAutoFit/>
          </a:bodyPr>
          <a:lstStyle/>
          <a:p>
            <a:pPr>
              <a:lnSpc>
                <a:spcPct val="95000"/>
              </a:lnSpc>
            </a:pPr>
            <a:r>
              <a:rPr lang="en-US" dirty="0" smtClean="0"/>
              <a:t>Type in this box. Remember that there is no spell check or “auto-corrections.” You must capitalize! Shift + (letter) </a:t>
            </a:r>
            <a:endParaRPr lang="en-US" dirty="0"/>
          </a:p>
        </p:txBody>
      </p:sp>
      <p:cxnSp>
        <p:nvCxnSpPr>
          <p:cNvPr id="9" name="Straight Arrow Connector 8"/>
          <p:cNvCxnSpPr/>
          <p:nvPr/>
        </p:nvCxnSpPr>
        <p:spPr>
          <a:xfrm flipV="1">
            <a:off x="2513012" y="4400121"/>
            <a:ext cx="2639435" cy="1391079"/>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7231" y="1168515"/>
            <a:ext cx="2714819" cy="794064"/>
          </a:xfrm>
          <a:prstGeom prst="rect">
            <a:avLst/>
          </a:prstGeom>
          <a:noFill/>
        </p:spPr>
        <p:txBody>
          <a:bodyPr wrap="square" rtlCol="0">
            <a:spAutoFit/>
          </a:bodyPr>
          <a:lstStyle/>
          <a:p>
            <a:pPr>
              <a:lnSpc>
                <a:spcPct val="95000"/>
              </a:lnSpc>
            </a:pPr>
            <a:r>
              <a:rPr lang="en-US" dirty="0" smtClean="0"/>
              <a:t>Use the tools available to you.</a:t>
            </a:r>
            <a:endParaRPr lang="en-US" dirty="0"/>
          </a:p>
        </p:txBody>
      </p:sp>
      <p:sp>
        <p:nvSpPr>
          <p:cNvPr id="18" name="Cloud Callout 17"/>
          <p:cNvSpPr/>
          <p:nvPr/>
        </p:nvSpPr>
        <p:spPr>
          <a:xfrm>
            <a:off x="8084438" y="3532717"/>
            <a:ext cx="3603481" cy="2383366"/>
          </a:xfrm>
          <a:prstGeom prst="cloudCallout">
            <a:avLst>
              <a:gd name="adj1" fmla="val -55634"/>
              <a:gd name="adj2" fmla="val 660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Hmm…I should </a:t>
            </a:r>
            <a:r>
              <a:rPr lang="en-US" sz="2000" b="1" u="sng" dirty="0" smtClean="0"/>
              <a:t>definitely</a:t>
            </a:r>
            <a:r>
              <a:rPr lang="en-US" sz="2000" dirty="0" smtClean="0"/>
              <a:t> use my scratch paper to plan my writing…</a:t>
            </a:r>
            <a:endParaRPr lang="en-US" sz="2000" dirty="0"/>
          </a:p>
        </p:txBody>
      </p:sp>
      <p:cxnSp>
        <p:nvCxnSpPr>
          <p:cNvPr id="11" name="Straight Arrow Connector 10"/>
          <p:cNvCxnSpPr/>
          <p:nvPr/>
        </p:nvCxnSpPr>
        <p:spPr>
          <a:xfrm flipH="1">
            <a:off x="7237412" y="2662766"/>
            <a:ext cx="1780981" cy="3128434"/>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386472" y="4036482"/>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531812" y="1972632"/>
            <a:ext cx="1929299" cy="1956959"/>
          </a:xfrm>
          <a:prstGeom prst="rect">
            <a:avLst/>
          </a:prstGeom>
        </p:spPr>
      </p:pic>
    </p:spTree>
    <p:extLst>
      <p:ext uri="{BB962C8B-B14F-4D97-AF65-F5344CB8AC3E}">
        <p14:creationId xmlns:p14="http://schemas.microsoft.com/office/powerpoint/2010/main" val="37181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6012" y="1676400"/>
            <a:ext cx="4038600" cy="4964392"/>
          </a:xfrm>
          <a:prstGeom prst="rect">
            <a:avLst/>
          </a:prstGeom>
        </p:spPr>
      </p:pic>
      <p:sp>
        <p:nvSpPr>
          <p:cNvPr id="2" name="Title 1"/>
          <p:cNvSpPr>
            <a:spLocks noGrp="1"/>
          </p:cNvSpPr>
          <p:nvPr>
            <p:ph type="title"/>
          </p:nvPr>
        </p:nvSpPr>
        <p:spPr>
          <a:xfrm>
            <a:off x="531812" y="152400"/>
            <a:ext cx="11353799" cy="1371600"/>
          </a:xfrm>
        </p:spPr>
        <p:txBody>
          <a:bodyPr>
            <a:normAutofit/>
          </a:bodyPr>
          <a:lstStyle/>
          <a:p>
            <a:r>
              <a:rPr lang="en-US" b="1" dirty="0" smtClean="0">
                <a:solidFill>
                  <a:srgbClr val="FF0000"/>
                </a:solidFill>
              </a:rPr>
              <a:t>FAQ: How do I cite in my constructed and extended responses?</a:t>
            </a:r>
            <a:endParaRPr lang="en-US" b="1" dirty="0">
              <a:solidFill>
                <a:srgbClr val="FF0000"/>
              </a:solidFill>
            </a:endParaRPr>
          </a:p>
        </p:txBody>
      </p:sp>
      <p:sp>
        <p:nvSpPr>
          <p:cNvPr id="10" name="TextBox 9"/>
          <p:cNvSpPr txBox="1"/>
          <p:nvPr/>
        </p:nvSpPr>
        <p:spPr>
          <a:xfrm>
            <a:off x="428935" y="1524000"/>
            <a:ext cx="2972980" cy="5618461"/>
          </a:xfrm>
          <a:prstGeom prst="rect">
            <a:avLst/>
          </a:prstGeom>
          <a:noFill/>
        </p:spPr>
        <p:txBody>
          <a:bodyPr wrap="square" rtlCol="0">
            <a:spAutoFit/>
          </a:bodyPr>
          <a:lstStyle/>
          <a:p>
            <a:pPr>
              <a:lnSpc>
                <a:spcPct val="95000"/>
              </a:lnSpc>
            </a:pPr>
            <a:r>
              <a:rPr lang="en-US" sz="2200" dirty="0" smtClean="0"/>
              <a:t>If you are using more than one text, be sure to indicate in your parenthetical citation which text you are using. </a:t>
            </a:r>
          </a:p>
          <a:p>
            <a:pPr>
              <a:lnSpc>
                <a:spcPct val="95000"/>
              </a:lnSpc>
            </a:pPr>
            <a:r>
              <a:rPr lang="en-US" sz="2200" dirty="0"/>
              <a:t/>
            </a:r>
            <a:br>
              <a:rPr lang="en-US" sz="2200" dirty="0"/>
            </a:br>
            <a:r>
              <a:rPr lang="en-US" sz="2200" dirty="0" smtClean="0"/>
              <a:t>Example:</a:t>
            </a:r>
          </a:p>
          <a:p>
            <a:pPr>
              <a:lnSpc>
                <a:spcPct val="95000"/>
              </a:lnSpc>
            </a:pPr>
            <a:r>
              <a:rPr lang="en-US" sz="2200" dirty="0"/>
              <a:t>The author writes, “San Antonio’s </a:t>
            </a:r>
            <a:r>
              <a:rPr lang="en-US" sz="2200" dirty="0" err="1"/>
              <a:t>BiblioTech</a:t>
            </a:r>
            <a:r>
              <a:rPr lang="en-US" sz="2200" dirty="0"/>
              <a:t> […] does not contain a single book” </a:t>
            </a:r>
            <a:r>
              <a:rPr lang="en-US" sz="2200" dirty="0" smtClean="0"/>
              <a:t>(“A New Twist on Libraries” 2</a:t>
            </a:r>
            <a:r>
              <a:rPr lang="en-US" sz="2200" dirty="0"/>
              <a:t>).</a:t>
            </a:r>
          </a:p>
          <a:p>
            <a:pPr>
              <a:lnSpc>
                <a:spcPct val="95000"/>
              </a:lnSpc>
            </a:pPr>
            <a:endParaRPr lang="en-US" dirty="0" smtClean="0"/>
          </a:p>
          <a:p>
            <a:pPr>
              <a:lnSpc>
                <a:spcPct val="95000"/>
              </a:lnSpc>
            </a:pPr>
            <a:endParaRPr lang="en-US" dirty="0"/>
          </a:p>
        </p:txBody>
      </p:sp>
      <p:cxnSp>
        <p:nvCxnSpPr>
          <p:cNvPr id="9" name="Straight Arrow Connector 8"/>
          <p:cNvCxnSpPr/>
          <p:nvPr/>
        </p:nvCxnSpPr>
        <p:spPr>
          <a:xfrm flipV="1">
            <a:off x="2869105" y="1828800"/>
            <a:ext cx="1777507" cy="71416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42213" y="5715000"/>
            <a:ext cx="761999" cy="473478"/>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31042" y="6242049"/>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04212" y="1219200"/>
            <a:ext cx="3327302" cy="4478149"/>
          </a:xfrm>
          <a:prstGeom prst="rect">
            <a:avLst/>
          </a:prstGeom>
          <a:noFill/>
        </p:spPr>
        <p:txBody>
          <a:bodyPr wrap="square" rtlCol="0">
            <a:spAutoFit/>
          </a:bodyPr>
          <a:lstStyle/>
          <a:p>
            <a:pPr>
              <a:lnSpc>
                <a:spcPct val="95000"/>
              </a:lnSpc>
            </a:pPr>
            <a:r>
              <a:rPr lang="en-US" sz="2500" dirty="0" smtClean="0"/>
              <a:t>Use page number when available. If there is no page number, look for a line number. </a:t>
            </a:r>
          </a:p>
          <a:p>
            <a:pPr>
              <a:lnSpc>
                <a:spcPct val="95000"/>
              </a:lnSpc>
            </a:pPr>
            <a:endParaRPr lang="en-US" sz="2500" dirty="0" smtClean="0"/>
          </a:p>
          <a:p>
            <a:pPr>
              <a:lnSpc>
                <a:spcPct val="95000"/>
              </a:lnSpc>
            </a:pPr>
            <a:r>
              <a:rPr lang="en-US" sz="2500" dirty="0" smtClean="0"/>
              <a:t>Example:</a:t>
            </a:r>
          </a:p>
          <a:p>
            <a:pPr>
              <a:lnSpc>
                <a:spcPct val="95000"/>
              </a:lnSpc>
            </a:pPr>
            <a:r>
              <a:rPr lang="en-US" sz="2500" dirty="0" smtClean="0"/>
              <a:t>The author writes, “San Antonio’s </a:t>
            </a:r>
            <a:r>
              <a:rPr lang="en-US" sz="2500" dirty="0" err="1" smtClean="0"/>
              <a:t>BiblioTech</a:t>
            </a:r>
            <a:r>
              <a:rPr lang="en-US" sz="2500" dirty="0" smtClean="0"/>
              <a:t> […] does not contain a single book” (2).</a:t>
            </a:r>
            <a:endParaRPr lang="en-US" sz="2500" dirty="0"/>
          </a:p>
        </p:txBody>
      </p:sp>
    </p:spTree>
    <p:extLst>
      <p:ext uri="{BB962C8B-B14F-4D97-AF65-F5344CB8AC3E}">
        <p14:creationId xmlns:p14="http://schemas.microsoft.com/office/powerpoint/2010/main" val="42382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6012" y="1676400"/>
            <a:ext cx="4038600" cy="4964392"/>
          </a:xfrm>
          <a:prstGeom prst="rect">
            <a:avLst/>
          </a:prstGeom>
        </p:spPr>
      </p:pic>
      <p:sp>
        <p:nvSpPr>
          <p:cNvPr id="2" name="Title 1"/>
          <p:cNvSpPr>
            <a:spLocks noGrp="1"/>
          </p:cNvSpPr>
          <p:nvPr>
            <p:ph type="title"/>
          </p:nvPr>
        </p:nvSpPr>
        <p:spPr>
          <a:xfrm>
            <a:off x="531812" y="152400"/>
            <a:ext cx="11353799" cy="1371600"/>
          </a:xfrm>
        </p:spPr>
        <p:txBody>
          <a:bodyPr>
            <a:normAutofit/>
          </a:bodyPr>
          <a:lstStyle/>
          <a:p>
            <a:r>
              <a:rPr lang="en-US" b="1" dirty="0" smtClean="0">
                <a:solidFill>
                  <a:srgbClr val="FF0000"/>
                </a:solidFill>
              </a:rPr>
              <a:t>FAQ: How do I cite in my constructed and extended responses?</a:t>
            </a:r>
            <a:endParaRPr lang="en-US" b="1" dirty="0">
              <a:solidFill>
                <a:srgbClr val="FF0000"/>
              </a:solidFill>
            </a:endParaRPr>
          </a:p>
        </p:txBody>
      </p:sp>
      <p:sp>
        <p:nvSpPr>
          <p:cNvPr id="10" name="TextBox 9"/>
          <p:cNvSpPr txBox="1"/>
          <p:nvPr/>
        </p:nvSpPr>
        <p:spPr>
          <a:xfrm>
            <a:off x="428935" y="1524000"/>
            <a:ext cx="2972980" cy="5618461"/>
          </a:xfrm>
          <a:prstGeom prst="rect">
            <a:avLst/>
          </a:prstGeom>
          <a:noFill/>
        </p:spPr>
        <p:txBody>
          <a:bodyPr wrap="square" rtlCol="0">
            <a:spAutoFit/>
          </a:bodyPr>
          <a:lstStyle/>
          <a:p>
            <a:pPr>
              <a:lnSpc>
                <a:spcPct val="95000"/>
              </a:lnSpc>
            </a:pPr>
            <a:r>
              <a:rPr lang="en-US" sz="2200" dirty="0" smtClean="0"/>
              <a:t>If you are using more than one text, be sure to indicate in your parenthetical citation which text you are using. </a:t>
            </a:r>
          </a:p>
          <a:p>
            <a:pPr>
              <a:lnSpc>
                <a:spcPct val="95000"/>
              </a:lnSpc>
            </a:pPr>
            <a:r>
              <a:rPr lang="en-US" sz="2200" dirty="0"/>
              <a:t/>
            </a:r>
            <a:br>
              <a:rPr lang="en-US" sz="2200" dirty="0"/>
            </a:br>
            <a:r>
              <a:rPr lang="en-US" sz="2200" dirty="0" smtClean="0"/>
              <a:t>Example:</a:t>
            </a:r>
          </a:p>
          <a:p>
            <a:pPr>
              <a:lnSpc>
                <a:spcPct val="95000"/>
              </a:lnSpc>
            </a:pPr>
            <a:r>
              <a:rPr lang="en-US" sz="2200" dirty="0"/>
              <a:t>The author writes, “San Antonio’s </a:t>
            </a:r>
            <a:r>
              <a:rPr lang="en-US" sz="2200" dirty="0" err="1"/>
              <a:t>BiblioTech</a:t>
            </a:r>
            <a:r>
              <a:rPr lang="en-US" sz="2200" dirty="0"/>
              <a:t> […] does not contain a single book” </a:t>
            </a:r>
            <a:r>
              <a:rPr lang="en-US" sz="2200" dirty="0" smtClean="0"/>
              <a:t>(“A New Twist on Libraries” 2</a:t>
            </a:r>
            <a:r>
              <a:rPr lang="en-US" sz="2200" dirty="0"/>
              <a:t>).</a:t>
            </a:r>
          </a:p>
          <a:p>
            <a:pPr>
              <a:lnSpc>
                <a:spcPct val="95000"/>
              </a:lnSpc>
            </a:pPr>
            <a:endParaRPr lang="en-US" dirty="0" smtClean="0"/>
          </a:p>
          <a:p>
            <a:pPr>
              <a:lnSpc>
                <a:spcPct val="95000"/>
              </a:lnSpc>
            </a:pPr>
            <a:endParaRPr lang="en-US" dirty="0"/>
          </a:p>
        </p:txBody>
      </p:sp>
      <p:cxnSp>
        <p:nvCxnSpPr>
          <p:cNvPr id="9" name="Straight Arrow Connector 8"/>
          <p:cNvCxnSpPr/>
          <p:nvPr/>
        </p:nvCxnSpPr>
        <p:spPr>
          <a:xfrm flipV="1">
            <a:off x="2869105" y="1828800"/>
            <a:ext cx="1777507" cy="71416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42213" y="5715000"/>
            <a:ext cx="761999" cy="473478"/>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31042" y="6242049"/>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04212" y="1219200"/>
            <a:ext cx="3327302" cy="4478149"/>
          </a:xfrm>
          <a:prstGeom prst="rect">
            <a:avLst/>
          </a:prstGeom>
          <a:noFill/>
        </p:spPr>
        <p:txBody>
          <a:bodyPr wrap="square" rtlCol="0">
            <a:spAutoFit/>
          </a:bodyPr>
          <a:lstStyle/>
          <a:p>
            <a:pPr>
              <a:lnSpc>
                <a:spcPct val="95000"/>
              </a:lnSpc>
            </a:pPr>
            <a:r>
              <a:rPr lang="en-US" sz="2500" dirty="0" smtClean="0"/>
              <a:t>Use page number when available. If there is no page number, look for a line number. </a:t>
            </a:r>
          </a:p>
          <a:p>
            <a:pPr>
              <a:lnSpc>
                <a:spcPct val="95000"/>
              </a:lnSpc>
            </a:pPr>
            <a:endParaRPr lang="en-US" sz="2500" dirty="0" smtClean="0"/>
          </a:p>
          <a:p>
            <a:pPr>
              <a:lnSpc>
                <a:spcPct val="95000"/>
              </a:lnSpc>
            </a:pPr>
            <a:r>
              <a:rPr lang="en-US" sz="2500" dirty="0" smtClean="0"/>
              <a:t>Example:</a:t>
            </a:r>
          </a:p>
          <a:p>
            <a:pPr>
              <a:lnSpc>
                <a:spcPct val="95000"/>
              </a:lnSpc>
            </a:pPr>
            <a:r>
              <a:rPr lang="en-US" sz="2500" dirty="0" smtClean="0"/>
              <a:t>The author writes, “San Antonio’s </a:t>
            </a:r>
            <a:r>
              <a:rPr lang="en-US" sz="2500" dirty="0" err="1" smtClean="0"/>
              <a:t>BiblioTech</a:t>
            </a:r>
            <a:r>
              <a:rPr lang="en-US" sz="2500" dirty="0" smtClean="0"/>
              <a:t> […] does not contain a single book” (2).</a:t>
            </a:r>
            <a:endParaRPr lang="en-US" sz="2500" dirty="0"/>
          </a:p>
        </p:txBody>
      </p:sp>
      <p:sp>
        <p:nvSpPr>
          <p:cNvPr id="12" name="Explosion 1 11"/>
          <p:cNvSpPr/>
          <p:nvPr/>
        </p:nvSpPr>
        <p:spPr>
          <a:xfrm>
            <a:off x="428935" y="-504126"/>
            <a:ext cx="11506200" cy="79248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smtClean="0">
                <a:solidFill>
                  <a:srgbClr val="FF0000"/>
                </a:solidFill>
              </a:rPr>
              <a:t>The most important thing to remember when citing…</a:t>
            </a:r>
          </a:p>
          <a:p>
            <a:pPr algn="ctr"/>
            <a:r>
              <a:rPr lang="en-US" sz="3300" b="1" dirty="0" smtClean="0">
                <a:solidFill>
                  <a:srgbClr val="FF0000"/>
                </a:solidFill>
              </a:rPr>
              <a:t>The evaluators want to see that you are making an effort to give credit to the author!</a:t>
            </a:r>
            <a:endParaRPr lang="en-US" sz="3300" b="1" dirty="0">
              <a:solidFill>
                <a:srgbClr val="FF0000"/>
              </a:solidFill>
            </a:endParaRPr>
          </a:p>
        </p:txBody>
      </p:sp>
    </p:spTree>
    <p:extLst>
      <p:ext uri="{BB962C8B-B14F-4D97-AF65-F5344CB8AC3E}">
        <p14:creationId xmlns:p14="http://schemas.microsoft.com/office/powerpoint/2010/main" val="202824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fontScale="90000"/>
          </a:bodyPr>
          <a:lstStyle/>
          <a:p>
            <a:pPr algn="ctr"/>
            <a:r>
              <a:rPr lang="en-US" sz="3500" b="1" dirty="0" smtClean="0">
                <a:solidFill>
                  <a:srgbClr val="FF0000"/>
                </a:solidFill>
              </a:rPr>
              <a:t>Three Types of Writing on the EOC: </a:t>
            </a:r>
            <a:br>
              <a:rPr lang="en-US" sz="3500" b="1" dirty="0" smtClean="0">
                <a:solidFill>
                  <a:srgbClr val="FF0000"/>
                </a:solidFill>
              </a:rPr>
            </a:br>
            <a:r>
              <a:rPr lang="en-US" sz="3500" b="1" dirty="0" smtClean="0">
                <a:solidFill>
                  <a:srgbClr val="FF0000"/>
                </a:solidFill>
              </a:rPr>
              <a:t>Argumentative, Informational/Explanatory, </a:t>
            </a:r>
            <a:br>
              <a:rPr lang="en-US" sz="3500" b="1" dirty="0" smtClean="0">
                <a:solidFill>
                  <a:srgbClr val="FF0000"/>
                </a:solidFill>
              </a:rPr>
            </a:br>
            <a:r>
              <a:rPr lang="en-US" sz="3500" b="1" dirty="0" smtClean="0">
                <a:solidFill>
                  <a:srgbClr val="FF0000"/>
                </a:solidFill>
              </a:rPr>
              <a:t>and Narrative</a:t>
            </a:r>
            <a:endParaRPr lang="en-US" sz="3500" b="1" dirty="0">
              <a:solidFill>
                <a:srgbClr val="FF0000"/>
              </a:solidFill>
            </a:endParaRPr>
          </a:p>
        </p:txBody>
      </p:sp>
      <p:sp>
        <p:nvSpPr>
          <p:cNvPr id="10" name="TextBox 9"/>
          <p:cNvSpPr txBox="1"/>
          <p:nvPr/>
        </p:nvSpPr>
        <p:spPr>
          <a:xfrm>
            <a:off x="428935" y="1524000"/>
            <a:ext cx="11456676" cy="5121402"/>
          </a:xfrm>
          <a:prstGeom prst="rect">
            <a:avLst/>
          </a:prstGeom>
          <a:noFill/>
        </p:spPr>
        <p:txBody>
          <a:bodyPr wrap="square" rtlCol="0">
            <a:spAutoFit/>
          </a:bodyPr>
          <a:lstStyle/>
          <a:p>
            <a:pPr>
              <a:lnSpc>
                <a:spcPct val="95000"/>
              </a:lnSpc>
            </a:pPr>
            <a:r>
              <a:rPr lang="en-US" sz="2000" dirty="0" smtClean="0"/>
              <a:t>Sometimes the prompt will tell you what to write. Example:</a:t>
            </a:r>
          </a:p>
          <a:p>
            <a:pPr>
              <a:lnSpc>
                <a:spcPct val="95000"/>
              </a:lnSpc>
            </a:pPr>
            <a:endParaRPr lang="en-US" sz="2000" dirty="0"/>
          </a:p>
          <a:p>
            <a:pPr>
              <a:lnSpc>
                <a:spcPct val="95000"/>
              </a:lnSpc>
            </a:pPr>
            <a:endParaRPr lang="en-US" sz="2000" dirty="0" smtClean="0"/>
          </a:p>
          <a:p>
            <a:pPr>
              <a:lnSpc>
                <a:spcPct val="95000"/>
              </a:lnSpc>
            </a:pPr>
            <a:endParaRPr lang="en-US" sz="2000" dirty="0"/>
          </a:p>
          <a:p>
            <a:pPr>
              <a:lnSpc>
                <a:spcPct val="95000"/>
              </a:lnSpc>
            </a:pPr>
            <a:endParaRPr lang="en-US" sz="2000" dirty="0" smtClean="0"/>
          </a:p>
          <a:p>
            <a:pPr>
              <a:lnSpc>
                <a:spcPct val="95000"/>
              </a:lnSpc>
            </a:pPr>
            <a:r>
              <a:rPr lang="en-US" sz="2000" dirty="0" smtClean="0"/>
              <a:t>Other times, you’ll need to figure it out!</a:t>
            </a:r>
          </a:p>
          <a:p>
            <a:pPr>
              <a:lnSpc>
                <a:spcPct val="95000"/>
              </a:lnSpc>
            </a:pPr>
            <a:endParaRPr lang="en-US" sz="2000" dirty="0"/>
          </a:p>
          <a:p>
            <a:pPr>
              <a:lnSpc>
                <a:spcPct val="95000"/>
              </a:lnSpc>
            </a:pPr>
            <a:r>
              <a:rPr lang="en-US" sz="2000" dirty="0" smtClean="0"/>
              <a:t>Sample </a:t>
            </a:r>
            <a:r>
              <a:rPr lang="en-US" sz="2000" b="1" u="sng" dirty="0" smtClean="0"/>
              <a:t>argument</a:t>
            </a:r>
            <a:r>
              <a:rPr lang="en-US" sz="2000" dirty="0"/>
              <a:t>: </a:t>
            </a:r>
            <a:r>
              <a:rPr lang="en-US" sz="2000" i="1" dirty="0"/>
              <a:t>Explain </a:t>
            </a:r>
            <a:r>
              <a:rPr lang="en-US" sz="2000" b="1" i="1" dirty="0">
                <a:solidFill>
                  <a:srgbClr val="FF0000"/>
                </a:solidFill>
              </a:rPr>
              <a:t>how the author develops the theme </a:t>
            </a:r>
            <a:r>
              <a:rPr lang="en-US" sz="2000" i="1" dirty="0"/>
              <a:t>that home is a joyful and safe place. Use details from the text to support your answer</a:t>
            </a:r>
            <a:r>
              <a:rPr lang="en-US" sz="2000" i="1" dirty="0" smtClean="0"/>
              <a:t>.</a:t>
            </a:r>
          </a:p>
          <a:p>
            <a:pPr>
              <a:lnSpc>
                <a:spcPct val="95000"/>
              </a:lnSpc>
            </a:pPr>
            <a:endParaRPr lang="en-US" sz="2000" i="1" dirty="0"/>
          </a:p>
          <a:p>
            <a:pPr>
              <a:lnSpc>
                <a:spcPct val="95000"/>
              </a:lnSpc>
            </a:pPr>
            <a:r>
              <a:rPr lang="en-US" sz="2000" dirty="0" smtClean="0"/>
              <a:t>Another </a:t>
            </a:r>
            <a:r>
              <a:rPr lang="en-US" sz="2000" b="1" u="sng" dirty="0" smtClean="0"/>
              <a:t>argument</a:t>
            </a:r>
            <a:r>
              <a:rPr lang="en-US" sz="2000" dirty="0" smtClean="0"/>
              <a:t>: </a:t>
            </a:r>
            <a:r>
              <a:rPr lang="en-US" sz="2000" b="1" i="1" dirty="0">
                <a:solidFill>
                  <a:srgbClr val="FF0000"/>
                </a:solidFill>
              </a:rPr>
              <a:t>Which author MOST successfully develops the topic </a:t>
            </a:r>
            <a:r>
              <a:rPr lang="en-US" sz="2000" i="1" dirty="0"/>
              <a:t>according to his/her purpose using valid reasoning and relevant evidence</a:t>
            </a:r>
            <a:r>
              <a:rPr lang="en-US" sz="2000" i="1" dirty="0" smtClean="0"/>
              <a:t>?</a:t>
            </a:r>
          </a:p>
          <a:p>
            <a:pPr>
              <a:lnSpc>
                <a:spcPct val="95000"/>
              </a:lnSpc>
            </a:pPr>
            <a:endParaRPr lang="en-US" sz="2000" i="1" dirty="0"/>
          </a:p>
          <a:p>
            <a:pPr>
              <a:lnSpc>
                <a:spcPct val="95000"/>
              </a:lnSpc>
            </a:pPr>
            <a:r>
              <a:rPr lang="en-US" sz="2000" dirty="0"/>
              <a:t>Sample </a:t>
            </a:r>
            <a:r>
              <a:rPr lang="en-US" sz="2000" b="1" u="sng" dirty="0"/>
              <a:t>narrative</a:t>
            </a:r>
            <a:r>
              <a:rPr lang="en-US" sz="2000" dirty="0"/>
              <a:t>: </a:t>
            </a:r>
            <a:r>
              <a:rPr lang="en-US" sz="2000" i="1" dirty="0"/>
              <a:t>Using information from the text, write an </a:t>
            </a:r>
            <a:r>
              <a:rPr lang="en-US" sz="2000" b="1" i="1" dirty="0">
                <a:solidFill>
                  <a:srgbClr val="FF0000"/>
                </a:solidFill>
              </a:rPr>
              <a:t>introduction to a short story </a:t>
            </a:r>
            <a:r>
              <a:rPr lang="en-US" sz="2000" i="1" dirty="0"/>
              <a:t>that will feature a dragon or dragons. Be sure your introduction establishes the story’s </a:t>
            </a:r>
            <a:r>
              <a:rPr lang="en-US" sz="2000" b="1" i="1" dirty="0">
                <a:solidFill>
                  <a:srgbClr val="FF0000"/>
                </a:solidFill>
              </a:rPr>
              <a:t>setting</a:t>
            </a:r>
            <a:r>
              <a:rPr lang="en-US" sz="2000" i="1" dirty="0"/>
              <a:t>, </a:t>
            </a:r>
            <a:r>
              <a:rPr lang="en-US" sz="2000" b="1" i="1" dirty="0">
                <a:solidFill>
                  <a:srgbClr val="FF0000"/>
                </a:solidFill>
              </a:rPr>
              <a:t>point of view</a:t>
            </a:r>
            <a:r>
              <a:rPr lang="en-US" sz="2000" i="1" dirty="0"/>
              <a:t>, and primary </a:t>
            </a:r>
            <a:r>
              <a:rPr lang="en-US" sz="2000" b="1" i="1" dirty="0">
                <a:solidFill>
                  <a:srgbClr val="FF0000"/>
                </a:solidFill>
              </a:rPr>
              <a:t>conflict</a:t>
            </a:r>
            <a:r>
              <a:rPr lang="en-US" sz="2000" i="1" dirty="0"/>
              <a:t>. Write your answer on the lines provided.</a:t>
            </a:r>
            <a:r>
              <a:rPr lang="en-US" sz="2000" i="1" dirty="0" smtClean="0"/>
              <a:t> </a:t>
            </a:r>
          </a:p>
          <a:p>
            <a:pPr>
              <a:lnSpc>
                <a:spcPct val="95000"/>
              </a:lnSpc>
            </a:pPr>
            <a:endParaRPr lang="en-US" dirty="0"/>
          </a:p>
        </p:txBody>
      </p:sp>
      <p:pic>
        <p:nvPicPr>
          <p:cNvPr id="12" name="Picture 11"/>
          <p:cNvPicPr>
            <a:picLocks noChangeAspect="1"/>
          </p:cNvPicPr>
          <p:nvPr/>
        </p:nvPicPr>
        <p:blipFill rotWithShape="1">
          <a:blip r:embed="rId3"/>
          <a:srcRect t="60405" b="26071"/>
          <a:stretch/>
        </p:blipFill>
        <p:spPr>
          <a:xfrm>
            <a:off x="2817812" y="1905000"/>
            <a:ext cx="6553200" cy="1074295"/>
          </a:xfrm>
          <a:prstGeom prst="rect">
            <a:avLst/>
          </a:prstGeom>
        </p:spPr>
      </p:pic>
      <p:sp>
        <p:nvSpPr>
          <p:cNvPr id="6" name="Oval 5"/>
          <p:cNvSpPr/>
          <p:nvPr/>
        </p:nvSpPr>
        <p:spPr>
          <a:xfrm>
            <a:off x="4418012" y="1828800"/>
            <a:ext cx="39624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73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a:bodyPr>
          <a:lstStyle/>
          <a:p>
            <a:pPr algn="ctr"/>
            <a:r>
              <a:rPr lang="en-US" b="1" dirty="0" err="1" smtClean="0">
                <a:solidFill>
                  <a:srgbClr val="FF0000"/>
                </a:solidFill>
              </a:rPr>
              <a:t>Motsinger’s</a:t>
            </a:r>
            <a:r>
              <a:rPr lang="en-US" b="1" dirty="0" smtClean="0">
                <a:solidFill>
                  <a:srgbClr val="FF0000"/>
                </a:solidFill>
              </a:rPr>
              <a:t> Last-Ditch Effort to Teach You These Things</a:t>
            </a:r>
            <a:endParaRPr lang="en-US" b="1" dirty="0">
              <a:solidFill>
                <a:srgbClr val="FF0000"/>
              </a:solidFill>
            </a:endParaRPr>
          </a:p>
        </p:txBody>
      </p:sp>
      <p:sp>
        <p:nvSpPr>
          <p:cNvPr id="10" name="TextBox 9"/>
          <p:cNvSpPr txBox="1"/>
          <p:nvPr/>
        </p:nvSpPr>
        <p:spPr>
          <a:xfrm>
            <a:off x="428935" y="1524000"/>
            <a:ext cx="11456676" cy="5296835"/>
          </a:xfrm>
          <a:prstGeom prst="rect">
            <a:avLst/>
          </a:prstGeom>
          <a:noFill/>
        </p:spPr>
        <p:txBody>
          <a:bodyPr wrap="square" rtlCol="0">
            <a:spAutoFit/>
          </a:bodyPr>
          <a:lstStyle/>
          <a:p>
            <a:pPr>
              <a:lnSpc>
                <a:spcPct val="95000"/>
              </a:lnSpc>
            </a:pPr>
            <a:r>
              <a:rPr lang="en-US" sz="2200" dirty="0" smtClean="0"/>
              <a:t>You </a:t>
            </a:r>
            <a:r>
              <a:rPr lang="en-US" sz="2200" b="1" u="sng" dirty="0" smtClean="0"/>
              <a:t>must</a:t>
            </a:r>
            <a:r>
              <a:rPr lang="en-US" sz="2200" dirty="0" smtClean="0"/>
              <a:t> use lead-ins. DO NOT begin a sentence with a quote without giving your reader some context.</a:t>
            </a:r>
          </a:p>
          <a:p>
            <a:pPr>
              <a:lnSpc>
                <a:spcPct val="95000"/>
              </a:lnSpc>
            </a:pPr>
            <a:endParaRPr lang="en-US" sz="2200" dirty="0"/>
          </a:p>
          <a:p>
            <a:pPr>
              <a:lnSpc>
                <a:spcPct val="95000"/>
              </a:lnSpc>
            </a:pPr>
            <a:r>
              <a:rPr lang="en-US" sz="2200" b="1" u="sng" dirty="0" smtClean="0"/>
              <a:t>Make an effort</a:t>
            </a:r>
            <a:r>
              <a:rPr lang="en-US" sz="2200" dirty="0" smtClean="0"/>
              <a:t> to cite your evidence. Use whatever you can find: author, page number, line number, article title, etc.</a:t>
            </a:r>
          </a:p>
          <a:p>
            <a:pPr>
              <a:lnSpc>
                <a:spcPct val="95000"/>
              </a:lnSpc>
            </a:pPr>
            <a:endParaRPr lang="en-US" sz="2200" b="1" u="sng" dirty="0"/>
          </a:p>
          <a:p>
            <a:pPr>
              <a:lnSpc>
                <a:spcPct val="95000"/>
              </a:lnSpc>
            </a:pPr>
            <a:r>
              <a:rPr lang="en-US" sz="2200" dirty="0" smtClean="0"/>
              <a:t>Capitalize the first letter of each sentence, each proper noun, and each pronoun “I.” </a:t>
            </a:r>
          </a:p>
          <a:p>
            <a:pPr>
              <a:lnSpc>
                <a:spcPct val="95000"/>
              </a:lnSpc>
            </a:pPr>
            <a:endParaRPr lang="en-US" sz="2200" dirty="0"/>
          </a:p>
          <a:p>
            <a:pPr>
              <a:lnSpc>
                <a:spcPct val="95000"/>
              </a:lnSpc>
            </a:pPr>
            <a:r>
              <a:rPr lang="en-US" sz="2200" b="1" u="sng" dirty="0" smtClean="0"/>
              <a:t>Avoid contractions</a:t>
            </a:r>
            <a:r>
              <a:rPr lang="en-US" sz="2200" i="1" dirty="0"/>
              <a:t> </a:t>
            </a:r>
            <a:r>
              <a:rPr lang="en-US" sz="2200" dirty="0" smtClean="0"/>
              <a:t>in formal writing, </a:t>
            </a:r>
            <a:r>
              <a:rPr lang="en-US" sz="2200" i="1" dirty="0" smtClean="0"/>
              <a:t>like the EOC!</a:t>
            </a:r>
            <a:r>
              <a:rPr lang="en-US" sz="2200" dirty="0" smtClean="0"/>
              <a:t> If you must use a contraction (in a line of dialogue in a narrative, for example), be sure to use your apostrophe!</a:t>
            </a:r>
          </a:p>
          <a:p>
            <a:pPr>
              <a:lnSpc>
                <a:spcPct val="95000"/>
              </a:lnSpc>
            </a:pPr>
            <a:endParaRPr lang="en-US" sz="2200" dirty="0"/>
          </a:p>
          <a:p>
            <a:pPr>
              <a:lnSpc>
                <a:spcPct val="95000"/>
              </a:lnSpc>
            </a:pPr>
            <a:r>
              <a:rPr lang="en-US" sz="2200" dirty="0" smtClean="0"/>
              <a:t>“</a:t>
            </a:r>
            <a:r>
              <a:rPr lang="en-US" sz="2200" dirty="0" err="1" smtClean="0"/>
              <a:t>Alot</a:t>
            </a:r>
            <a:r>
              <a:rPr lang="en-US" sz="2200" dirty="0" smtClean="0"/>
              <a:t>” is </a:t>
            </a:r>
            <a:r>
              <a:rPr lang="en-US" sz="2200" b="1" u="sng" dirty="0" smtClean="0"/>
              <a:t>not a word</a:t>
            </a:r>
            <a:r>
              <a:rPr lang="en-US" sz="2200" dirty="0" smtClean="0"/>
              <a:t>, and “a lot” should not be used anyway! Find a more descriptive word or phrase. </a:t>
            </a:r>
          </a:p>
          <a:p>
            <a:pPr>
              <a:lnSpc>
                <a:spcPct val="95000"/>
              </a:lnSpc>
            </a:pPr>
            <a:endParaRPr lang="en-US" dirty="0" smtClean="0"/>
          </a:p>
          <a:p>
            <a:pPr>
              <a:lnSpc>
                <a:spcPct val="95000"/>
              </a:lnSpc>
            </a:pPr>
            <a:endParaRPr lang="en-US" dirty="0"/>
          </a:p>
        </p:txBody>
      </p:sp>
    </p:spTree>
    <p:extLst>
      <p:ext uri="{BB962C8B-B14F-4D97-AF65-F5344CB8AC3E}">
        <p14:creationId xmlns:p14="http://schemas.microsoft.com/office/powerpoint/2010/main" val="36690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a:bodyPr>
          <a:lstStyle/>
          <a:p>
            <a:pPr algn="ctr"/>
            <a:r>
              <a:rPr lang="en-US" b="1" dirty="0" smtClean="0">
                <a:solidFill>
                  <a:srgbClr val="FF0000"/>
                </a:solidFill>
              </a:rPr>
              <a:t>EOC Practice Test</a:t>
            </a:r>
            <a:endParaRPr lang="en-US" b="1" dirty="0">
              <a:solidFill>
                <a:srgbClr val="FF0000"/>
              </a:solidFill>
            </a:endParaRPr>
          </a:p>
        </p:txBody>
      </p:sp>
      <p:sp>
        <p:nvSpPr>
          <p:cNvPr id="10" name="TextBox 9"/>
          <p:cNvSpPr txBox="1"/>
          <p:nvPr/>
        </p:nvSpPr>
        <p:spPr>
          <a:xfrm>
            <a:off x="428935" y="1524000"/>
            <a:ext cx="11456676" cy="6378669"/>
          </a:xfrm>
          <a:prstGeom prst="rect">
            <a:avLst/>
          </a:prstGeom>
          <a:noFill/>
        </p:spPr>
        <p:txBody>
          <a:bodyPr wrap="square" rtlCol="0">
            <a:spAutoFit/>
          </a:bodyPr>
          <a:lstStyle/>
          <a:p>
            <a:pPr>
              <a:lnSpc>
                <a:spcPct val="95000"/>
              </a:lnSpc>
            </a:pPr>
            <a:r>
              <a:rPr lang="en-US" sz="4000" dirty="0" smtClean="0"/>
              <a:t>In Google Chrome ONLY, go </a:t>
            </a:r>
            <a:r>
              <a:rPr lang="en-US" sz="4000" dirty="0"/>
              <a:t>to </a:t>
            </a:r>
            <a:r>
              <a:rPr lang="en-US" sz="4000" dirty="0">
                <a:hlinkClick r:id="rId3"/>
              </a:rPr>
              <a:t>http://www.gaexperienceonline.com</a:t>
            </a:r>
            <a:r>
              <a:rPr lang="en-US" sz="4000" dirty="0" smtClean="0">
                <a:hlinkClick r:id="rId3"/>
              </a:rPr>
              <a:t>/</a:t>
            </a:r>
            <a:r>
              <a:rPr lang="en-US" sz="4000" dirty="0" smtClean="0"/>
              <a:t>.</a:t>
            </a:r>
          </a:p>
          <a:p>
            <a:pPr>
              <a:lnSpc>
                <a:spcPct val="95000"/>
              </a:lnSpc>
            </a:pPr>
            <a:r>
              <a:rPr lang="en-US" sz="4000" dirty="0" smtClean="0"/>
              <a:t>Click “Test Practice.”</a:t>
            </a:r>
          </a:p>
          <a:p>
            <a:pPr>
              <a:lnSpc>
                <a:spcPct val="95000"/>
              </a:lnSpc>
            </a:pPr>
            <a:r>
              <a:rPr lang="en-US" sz="4000" dirty="0" smtClean="0"/>
              <a:t>Click “End of Couse (EOC) Winter, Spring, Summer Main – Online Tools Training.”</a:t>
            </a:r>
          </a:p>
          <a:p>
            <a:pPr>
              <a:lnSpc>
                <a:spcPct val="95000"/>
              </a:lnSpc>
            </a:pPr>
            <a:r>
              <a:rPr lang="en-US" sz="4000" dirty="0" smtClean="0"/>
              <a:t>Click “EOC Test Practice.”</a:t>
            </a:r>
          </a:p>
          <a:p>
            <a:pPr>
              <a:lnSpc>
                <a:spcPct val="95000"/>
              </a:lnSpc>
            </a:pPr>
            <a:r>
              <a:rPr lang="en-US" sz="4000" dirty="0" smtClean="0"/>
              <a:t>Click “Standard Online Tools.”</a:t>
            </a:r>
          </a:p>
          <a:p>
            <a:pPr>
              <a:lnSpc>
                <a:spcPct val="95000"/>
              </a:lnSpc>
            </a:pPr>
            <a:r>
              <a:rPr lang="en-US" sz="4000" dirty="0" smtClean="0"/>
              <a:t>Log in with the credentials provided and complete the test practice.</a:t>
            </a:r>
          </a:p>
          <a:p>
            <a:pPr>
              <a:lnSpc>
                <a:spcPct val="95000"/>
              </a:lnSpc>
            </a:pPr>
            <a:endParaRPr lang="en-US" sz="2200" dirty="0" smtClean="0"/>
          </a:p>
          <a:p>
            <a:pPr>
              <a:lnSpc>
                <a:spcPct val="95000"/>
              </a:lnSpc>
            </a:pPr>
            <a:endParaRPr lang="en-US" dirty="0" smtClean="0"/>
          </a:p>
          <a:p>
            <a:pPr>
              <a:lnSpc>
                <a:spcPct val="95000"/>
              </a:lnSpc>
            </a:pPr>
            <a:endParaRPr lang="en-US" dirty="0"/>
          </a:p>
        </p:txBody>
      </p:sp>
    </p:spTree>
    <p:extLst>
      <p:ext uri="{BB962C8B-B14F-4D97-AF65-F5344CB8AC3E}">
        <p14:creationId xmlns:p14="http://schemas.microsoft.com/office/powerpoint/2010/main" val="24864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Monday – Wednesday| April 30 – May 2</a:t>
            </a:r>
          </a:p>
          <a:p>
            <a:r>
              <a:rPr lang="en-US" dirty="0" smtClean="0"/>
              <a:t>Test during your regularly scheduled class period only</a:t>
            </a:r>
          </a:p>
          <a:p>
            <a:r>
              <a:rPr lang="en-US" dirty="0" smtClean="0"/>
              <a:t>Meet in the lab on the days of your test</a:t>
            </a:r>
            <a:endParaRPr lang="en-US" dirty="0"/>
          </a:p>
        </p:txBody>
      </p:sp>
      <p:sp>
        <p:nvSpPr>
          <p:cNvPr id="2" name="Title 1"/>
          <p:cNvSpPr>
            <a:spLocks noGrp="1"/>
          </p:cNvSpPr>
          <p:nvPr>
            <p:ph type="title"/>
          </p:nvPr>
        </p:nvSpPr>
        <p:spPr>
          <a:xfrm>
            <a:off x="531812" y="76200"/>
            <a:ext cx="11353799" cy="1397000"/>
          </a:xfrm>
        </p:spPr>
        <p:txBody>
          <a:bodyPr/>
          <a:lstStyle/>
          <a:p>
            <a:r>
              <a:rPr lang="en-US" b="1" dirty="0" smtClean="0">
                <a:solidFill>
                  <a:srgbClr val="FF0000"/>
                </a:solidFill>
              </a:rPr>
              <a:t>When and where will we take the EOC?</a:t>
            </a:r>
            <a:endParaRPr lang="en-US" b="1" dirty="0">
              <a:solidFill>
                <a:srgbClr val="FF0000"/>
              </a:solidFill>
            </a:endParaRP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4114800"/>
          </a:xfrm>
        </p:spPr>
        <p:txBody>
          <a:bodyPr numCol="2"/>
          <a:lstStyle/>
          <a:p>
            <a:pPr marL="0" indent="0">
              <a:buNone/>
            </a:pPr>
            <a:r>
              <a:rPr lang="en-US" dirty="0" smtClean="0"/>
              <a:t>2+ pencils with erasers</a:t>
            </a:r>
          </a:p>
          <a:p>
            <a:pPr marL="0" indent="0">
              <a:buNone/>
            </a:pPr>
            <a:r>
              <a:rPr lang="en-US" dirty="0" smtClean="0"/>
              <a:t>Copy of our class novel</a:t>
            </a:r>
          </a:p>
          <a:p>
            <a:pPr marL="0" indent="0">
              <a:buNone/>
            </a:pPr>
            <a:r>
              <a:rPr lang="en-US" dirty="0" smtClean="0"/>
              <a:t>A jacket/sweatshirt</a:t>
            </a:r>
          </a:p>
          <a:p>
            <a:pPr marL="0" indent="0">
              <a:buNone/>
            </a:pPr>
            <a:endParaRPr lang="en-US" dirty="0"/>
          </a:p>
          <a:p>
            <a:pPr marL="0" indent="0">
              <a:buNone/>
            </a:pPr>
            <a:endParaRPr lang="en-US" dirty="0"/>
          </a:p>
          <a:p>
            <a:pPr marL="0" indent="0">
              <a:buNone/>
            </a:pPr>
            <a:endParaRPr lang="en-US" smtClean="0"/>
          </a:p>
          <a:p>
            <a:pPr marL="0" indent="0">
              <a:buNone/>
            </a:pPr>
            <a:endParaRPr lang="en-US" dirty="0" smtClean="0"/>
          </a:p>
          <a:p>
            <a:pPr marL="0" indent="0">
              <a:buNone/>
            </a:pPr>
            <a:r>
              <a:rPr lang="en-US" dirty="0" smtClean="0"/>
              <a:t>Cell phone (it </a:t>
            </a:r>
            <a:r>
              <a:rPr lang="en-US" b="1" u="sng" dirty="0" smtClean="0"/>
              <a:t>will</a:t>
            </a:r>
            <a:r>
              <a:rPr lang="en-US" dirty="0" smtClean="0"/>
              <a:t> be collected)</a:t>
            </a:r>
          </a:p>
          <a:p>
            <a:pPr marL="0" indent="0">
              <a:buNone/>
            </a:pPr>
            <a:r>
              <a:rPr lang="en-US" dirty="0" smtClean="0"/>
              <a:t>Food/drink</a:t>
            </a:r>
          </a:p>
          <a:p>
            <a:pPr marL="0" indent="0">
              <a:buNone/>
            </a:pPr>
            <a:r>
              <a:rPr lang="en-US" dirty="0" smtClean="0"/>
              <a:t>Excessive “stuff” – bags, binders, etc.</a:t>
            </a:r>
          </a:p>
          <a:p>
            <a:pPr marL="0" indent="0">
              <a:buNone/>
            </a:pPr>
            <a:r>
              <a:rPr lang="en-US" dirty="0" smtClean="0"/>
              <a:t>Noisy things</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What to Bring		  What NOT to Bring</a:t>
            </a:r>
            <a:endParaRPr lang="en-US" b="1" dirty="0">
              <a:solidFill>
                <a:srgbClr val="FF0000"/>
              </a:solidFill>
            </a:endParaRPr>
          </a:p>
        </p:txBody>
      </p:sp>
    </p:spTree>
    <p:extLst>
      <p:ext uri="{BB962C8B-B14F-4D97-AF65-F5344CB8AC3E}">
        <p14:creationId xmlns:p14="http://schemas.microsoft.com/office/powerpoint/2010/main" val="392134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4953000"/>
          </a:xfrm>
        </p:spPr>
        <p:txBody>
          <a:bodyPr numCol="1">
            <a:normAutofit/>
          </a:bodyPr>
          <a:lstStyle/>
          <a:p>
            <a:pPr marL="0" indent="0">
              <a:buNone/>
            </a:pPr>
            <a:r>
              <a:rPr lang="en-US" dirty="0" smtClean="0"/>
              <a:t>Review your grammar practice, EOC vocabulary packet, writing prompts, and teacher feedback on assignments (hint: www.TurnItIn.com!)</a:t>
            </a:r>
          </a:p>
          <a:p>
            <a:pPr marL="0" indent="0">
              <a:buNone/>
            </a:pPr>
            <a:r>
              <a:rPr lang="en-US" dirty="0" smtClean="0"/>
              <a:t>Review the EOC practice activity </a:t>
            </a:r>
          </a:p>
          <a:p>
            <a:pPr marL="0" indent="0">
              <a:buNone/>
            </a:pPr>
            <a:r>
              <a:rPr lang="en-US" dirty="0" smtClean="0"/>
              <a:t>GET SOME SLEEP!!</a:t>
            </a:r>
          </a:p>
          <a:p>
            <a:pPr marL="0" indent="0">
              <a:buNone/>
            </a:pPr>
            <a:r>
              <a:rPr lang="en-US" dirty="0" smtClean="0"/>
              <a:t>Eat a healthy and filling breakfast and/or lunch (depending on your testing period, though it doesn’t hurt to do both regardless) </a:t>
            </a:r>
          </a:p>
          <a:p>
            <a:pPr marL="0" indent="0">
              <a:buNone/>
            </a:pPr>
            <a:r>
              <a:rPr lang="en-US" dirty="0" smtClean="0"/>
              <a:t>Use the restroom BEFORE coming to the lab</a:t>
            </a:r>
          </a:p>
          <a:p>
            <a:pPr marL="0" indent="0">
              <a:buNone/>
            </a:pPr>
            <a:r>
              <a:rPr lang="en-US" b="1" u="sng" dirty="0" smtClean="0"/>
              <a:t>Hustle</a:t>
            </a:r>
            <a:r>
              <a:rPr lang="en-US" dirty="0" smtClean="0"/>
              <a:t> to the lab so you have plenty of time to get set up without rushing and getting flustered </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How can I prepare?</a:t>
            </a:r>
            <a:endParaRPr lang="en-US" b="1" dirty="0">
              <a:solidFill>
                <a:srgbClr val="FF0000"/>
              </a:solidFill>
            </a:endParaRPr>
          </a:p>
        </p:txBody>
      </p:sp>
    </p:spTree>
    <p:extLst>
      <p:ext uri="{BB962C8B-B14F-4D97-AF65-F5344CB8AC3E}">
        <p14:creationId xmlns:p14="http://schemas.microsoft.com/office/powerpoint/2010/main" val="181733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5257800"/>
          </a:xfrm>
        </p:spPr>
        <p:txBody>
          <a:bodyPr numCol="1">
            <a:normAutofit lnSpcReduction="10000"/>
          </a:bodyPr>
          <a:lstStyle/>
          <a:p>
            <a:pPr marL="0" indent="0">
              <a:buNone/>
            </a:pPr>
            <a:r>
              <a:rPr lang="en-US" dirty="0" smtClean="0"/>
              <a:t>Meet in the assigned lab</a:t>
            </a:r>
          </a:p>
          <a:p>
            <a:pPr marL="0" indent="0">
              <a:buNone/>
            </a:pPr>
            <a:r>
              <a:rPr lang="en-US" dirty="0" smtClean="0"/>
              <a:t>Place your backpack and all belongings in the front of the room (or area designated by your teacher) – no food/drinks at your seat!</a:t>
            </a:r>
          </a:p>
          <a:p>
            <a:pPr marL="0" indent="0">
              <a:buNone/>
            </a:pPr>
            <a:r>
              <a:rPr lang="en-US" dirty="0" smtClean="0"/>
              <a:t>Turn your cell phone ALL THE WAY OFF, place a sticky note with your name on your phone, and leave it in the box on the teacher desk</a:t>
            </a:r>
          </a:p>
          <a:p>
            <a:pPr marL="0" indent="0">
              <a:buNone/>
            </a:pPr>
            <a:r>
              <a:rPr lang="en-US" dirty="0" smtClean="0"/>
              <a:t>Take pencils, a jacket, and a copy of your class novel to your assigned computer</a:t>
            </a:r>
          </a:p>
          <a:p>
            <a:pPr marL="0" indent="0">
              <a:buNone/>
            </a:pPr>
            <a:r>
              <a:rPr lang="en-US" dirty="0" smtClean="0"/>
              <a:t>Place your novel under your seat</a:t>
            </a:r>
          </a:p>
          <a:p>
            <a:pPr marL="0" indent="0">
              <a:buNone/>
            </a:pPr>
            <a:r>
              <a:rPr lang="en-US" dirty="0" smtClean="0"/>
              <a:t>Write your name on your scratch paper</a:t>
            </a:r>
          </a:p>
          <a:p>
            <a:pPr marL="0" indent="0">
              <a:buNone/>
            </a:pPr>
            <a:r>
              <a:rPr lang="en-US" dirty="0" smtClean="0"/>
              <a:t>Log in to the computer but </a:t>
            </a:r>
            <a:r>
              <a:rPr lang="en-US" b="1" u="sng" dirty="0" smtClean="0"/>
              <a:t>do not</a:t>
            </a:r>
            <a:r>
              <a:rPr lang="en-US" dirty="0" smtClean="0"/>
              <a:t> log in to the testing program until instructed to do so</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Test-Day Procedures</a:t>
            </a:r>
            <a:endParaRPr lang="en-US" b="1" dirty="0">
              <a:solidFill>
                <a:srgbClr val="FF0000"/>
              </a:solidFill>
            </a:endParaRPr>
          </a:p>
        </p:txBody>
      </p:sp>
    </p:spTree>
    <p:extLst>
      <p:ext uri="{BB962C8B-B14F-4D97-AF65-F5344CB8AC3E}">
        <p14:creationId xmlns:p14="http://schemas.microsoft.com/office/powerpoint/2010/main" val="20784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295400"/>
            <a:ext cx="10590451" cy="5867400"/>
          </a:xfrm>
        </p:spPr>
        <p:txBody>
          <a:bodyPr numCol="1">
            <a:normAutofit/>
          </a:bodyPr>
          <a:lstStyle/>
          <a:p>
            <a:pPr marL="0" indent="0">
              <a:buNone/>
            </a:pPr>
            <a:r>
              <a:rPr lang="en-US" dirty="0"/>
              <a:t>90 minutes maximum on this day</a:t>
            </a:r>
          </a:p>
          <a:p>
            <a:pPr marL="0" indent="0">
              <a:buNone/>
            </a:pPr>
            <a:r>
              <a:rPr lang="en-US" i="1" dirty="0"/>
              <a:t>Definitely</a:t>
            </a:r>
            <a:r>
              <a:rPr lang="en-US" dirty="0"/>
              <a:t> includes extended-response (essay), but may also include selected-response items (multiple choice), technology-enhanced items, and constructed-response items </a:t>
            </a:r>
          </a:p>
          <a:p>
            <a:pPr marL="0" indent="0">
              <a:buNone/>
            </a:pPr>
            <a:endParaRPr lang="en-US" dirty="0" smtClean="0"/>
          </a:p>
          <a:p>
            <a:pPr marL="0" indent="0">
              <a:buNone/>
            </a:pPr>
            <a:r>
              <a:rPr lang="en-US" dirty="0" smtClean="0"/>
              <a:t>75 minutes maximum each day</a:t>
            </a:r>
          </a:p>
          <a:p>
            <a:pPr marL="0" indent="0">
              <a:buNone/>
            </a:pPr>
            <a:r>
              <a:rPr lang="en-US" dirty="0" smtClean="0"/>
              <a:t>Includes selected-response items (multiple choice), technology-enhanced items, and constructed-response items</a:t>
            </a:r>
          </a:p>
          <a:p>
            <a:pPr marL="0" indent="0">
              <a:buNone/>
            </a:pPr>
            <a:r>
              <a:rPr lang="en-US" dirty="0" smtClean="0"/>
              <a:t>Technology-enhanced items – Be sure to read the instructions! You will probably have to copy-and-paste evidence from a text.</a:t>
            </a:r>
          </a:p>
          <a:p>
            <a:pPr marL="0" indent="0">
              <a:buNone/>
            </a:pPr>
            <a:endParaRPr lang="en-US" dirty="0"/>
          </a:p>
          <a:p>
            <a:pPr marL="0" indent="0">
              <a:buNone/>
            </a:pPr>
            <a:endParaRPr lang="en-US" dirty="0" smtClean="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Day 1 of the EOC</a:t>
            </a:r>
            <a:endParaRPr lang="en-US" b="1" dirty="0">
              <a:solidFill>
                <a:srgbClr val="FF0000"/>
              </a:solidFill>
            </a:endParaRPr>
          </a:p>
        </p:txBody>
      </p:sp>
      <p:sp>
        <p:nvSpPr>
          <p:cNvPr id="4" name="Title 1"/>
          <p:cNvSpPr txBox="1">
            <a:spLocks/>
          </p:cNvSpPr>
          <p:nvPr/>
        </p:nvSpPr>
        <p:spPr>
          <a:xfrm>
            <a:off x="531812" y="2794000"/>
            <a:ext cx="11353799" cy="1092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a:lstStyle>
          <a:p>
            <a:r>
              <a:rPr lang="en-US" b="1" dirty="0" smtClean="0">
                <a:solidFill>
                  <a:srgbClr val="FF0000"/>
                </a:solidFill>
              </a:rPr>
              <a:t>Days 2 &amp; 3 of the EOC</a:t>
            </a:r>
            <a:endParaRPr lang="en-US" b="1" dirty="0">
              <a:solidFill>
                <a:srgbClr val="FF0000"/>
              </a:solidFill>
            </a:endParaRPr>
          </a:p>
        </p:txBody>
      </p:sp>
    </p:spTree>
    <p:extLst>
      <p:ext uri="{BB962C8B-B14F-4D97-AF65-F5344CB8AC3E}">
        <p14:creationId xmlns:p14="http://schemas.microsoft.com/office/powerpoint/2010/main" val="35650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24000"/>
            <a:ext cx="10590451" cy="5257800"/>
          </a:xfrm>
        </p:spPr>
        <p:txBody>
          <a:bodyPr numCol="1">
            <a:normAutofit lnSpcReduction="10000"/>
          </a:bodyPr>
          <a:lstStyle/>
          <a:p>
            <a:pPr marL="0" indent="0">
              <a:buNone/>
            </a:pPr>
            <a:r>
              <a:rPr lang="en-US" dirty="0" smtClean="0"/>
              <a:t>Some questions may or may </a:t>
            </a:r>
            <a:r>
              <a:rPr lang="en-US" b="1" u="sng" dirty="0" smtClean="0"/>
              <a:t>not</a:t>
            </a:r>
            <a:r>
              <a:rPr lang="en-US" dirty="0" smtClean="0"/>
              <a:t> be aligned to Georgia Standards of Excellence. These are called norm-referenced questions. They are items </a:t>
            </a:r>
            <a:r>
              <a:rPr lang="en-US" dirty="0"/>
              <a:t>that will yield a national </a:t>
            </a:r>
            <a:r>
              <a:rPr lang="en-US" dirty="0" smtClean="0"/>
              <a:t>comparison.</a:t>
            </a:r>
          </a:p>
          <a:p>
            <a:pPr marL="0" indent="0">
              <a:buNone/>
            </a:pPr>
            <a:endParaRPr lang="en-US" dirty="0"/>
          </a:p>
          <a:p>
            <a:pPr marL="0" indent="0">
              <a:buNone/>
            </a:pPr>
            <a:r>
              <a:rPr lang="en-US" b="1" u="sng" dirty="0" smtClean="0"/>
              <a:t>Some</a:t>
            </a:r>
            <a:r>
              <a:rPr lang="en-US" dirty="0" smtClean="0"/>
              <a:t> </a:t>
            </a:r>
            <a:r>
              <a:rPr lang="en-US" dirty="0"/>
              <a:t>of these </a:t>
            </a:r>
            <a:r>
              <a:rPr lang="en-US" dirty="0" smtClean="0"/>
              <a:t>are used for feedback </a:t>
            </a:r>
            <a:r>
              <a:rPr lang="en-US" dirty="0"/>
              <a:t>only and will not impact the student’s </a:t>
            </a:r>
            <a:r>
              <a:rPr lang="en-US" dirty="0" smtClean="0"/>
              <a:t>score on the test.</a:t>
            </a:r>
          </a:p>
          <a:p>
            <a:pPr marL="0" indent="0">
              <a:buNone/>
            </a:pPr>
            <a:endParaRPr lang="en-US" b="1" u="sng" dirty="0"/>
          </a:p>
          <a:p>
            <a:pPr marL="0" indent="0">
              <a:buNone/>
            </a:pPr>
            <a:r>
              <a:rPr lang="en-US" dirty="0" smtClean="0"/>
              <a:t>So…who cares? Well, if you come across a question on the test and have NO IDEA what in the world you are supposed to do, don’t stress. It may be a norm-referenced question, and that is why your teacher “never taught this.” Your teachers teach you the standards, so questions that do not align with standards may not be addressed in your classes.</a:t>
            </a:r>
          </a:p>
        </p:txBody>
      </p:sp>
      <p:sp>
        <p:nvSpPr>
          <p:cNvPr id="2" name="Title 1"/>
          <p:cNvSpPr>
            <a:spLocks noGrp="1"/>
          </p:cNvSpPr>
          <p:nvPr>
            <p:ph type="title"/>
          </p:nvPr>
        </p:nvSpPr>
        <p:spPr>
          <a:xfrm>
            <a:off x="531812" y="76200"/>
            <a:ext cx="11353799" cy="1219200"/>
          </a:xfrm>
        </p:spPr>
        <p:txBody>
          <a:bodyPr>
            <a:normAutofit/>
          </a:bodyPr>
          <a:lstStyle/>
          <a:p>
            <a:r>
              <a:rPr lang="en-US" b="1" dirty="0" smtClean="0">
                <a:solidFill>
                  <a:srgbClr val="FF0000"/>
                </a:solidFill>
              </a:rPr>
              <a:t>Norm-Referenced Questions</a:t>
            </a:r>
            <a:endParaRPr lang="en-US" b="1" dirty="0">
              <a:solidFill>
                <a:srgbClr val="FF0000"/>
              </a:solidFill>
            </a:endParaRPr>
          </a:p>
        </p:txBody>
      </p:sp>
    </p:spTree>
    <p:extLst>
      <p:ext uri="{BB962C8B-B14F-4D97-AF65-F5344CB8AC3E}">
        <p14:creationId xmlns:p14="http://schemas.microsoft.com/office/powerpoint/2010/main" val="10261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24000"/>
            <a:ext cx="10590451" cy="5257800"/>
          </a:xfrm>
        </p:spPr>
        <p:txBody>
          <a:bodyPr numCol="1"/>
          <a:lstStyle/>
          <a:p>
            <a:pPr marL="0" indent="0">
              <a:buNone/>
            </a:pPr>
            <a:r>
              <a:rPr lang="en-US" dirty="0" smtClean="0"/>
              <a:t>Some of these questions may ask for </a:t>
            </a:r>
            <a:r>
              <a:rPr lang="en-US" b="1" u="sng" dirty="0" smtClean="0"/>
              <a:t>more than one answer</a:t>
            </a:r>
            <a:r>
              <a:rPr lang="en-US" dirty="0" smtClean="0"/>
              <a:t>, so be sure to read the instructions very carefully.</a:t>
            </a:r>
          </a:p>
          <a:p>
            <a:pPr marL="0" indent="0">
              <a:buNone/>
            </a:pPr>
            <a:r>
              <a:rPr lang="en-US" dirty="0" smtClean="0"/>
              <a:t>The question may look something like this, except for literature, you should not be asked to select equations. </a:t>
            </a:r>
            <a:r>
              <a:rPr lang="en-US" dirty="0" smtClean="0">
                <a:sym typeface="Wingdings" panose="05000000000000000000" pitchFamily="2" charset="2"/>
              </a:rPr>
              <a:t></a:t>
            </a:r>
            <a:endParaRPr lang="en-US" dirty="0" smtClean="0"/>
          </a:p>
        </p:txBody>
      </p:sp>
      <p:sp>
        <p:nvSpPr>
          <p:cNvPr id="2" name="Title 1"/>
          <p:cNvSpPr>
            <a:spLocks noGrp="1"/>
          </p:cNvSpPr>
          <p:nvPr>
            <p:ph type="title"/>
          </p:nvPr>
        </p:nvSpPr>
        <p:spPr>
          <a:xfrm>
            <a:off x="531812" y="76200"/>
            <a:ext cx="11353799" cy="1219200"/>
          </a:xfrm>
        </p:spPr>
        <p:txBody>
          <a:bodyPr>
            <a:normAutofit/>
          </a:bodyPr>
          <a:lstStyle/>
          <a:p>
            <a:r>
              <a:rPr lang="en-US" b="1" dirty="0" smtClean="0">
                <a:solidFill>
                  <a:srgbClr val="FF0000"/>
                </a:solidFill>
              </a:rPr>
              <a:t>Selected-Response/Multiple Choice</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1827212" y="3657600"/>
            <a:ext cx="8089295" cy="1219200"/>
          </a:xfrm>
          <a:prstGeom prst="rect">
            <a:avLst/>
          </a:prstGeom>
        </p:spPr>
      </p:pic>
    </p:spTree>
    <p:extLst>
      <p:ext uri="{BB962C8B-B14F-4D97-AF65-F5344CB8AC3E}">
        <p14:creationId xmlns:p14="http://schemas.microsoft.com/office/powerpoint/2010/main" val="26124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Don’t forget to use these tools!</a:t>
            </a:r>
            <a:endParaRPr lang="en-US" b="1" dirty="0">
              <a:solidFill>
                <a:srgbClr val="FF0000"/>
              </a:solidFill>
            </a:endParaRPr>
          </a:p>
        </p:txBody>
      </p:sp>
      <p:grpSp>
        <p:nvGrpSpPr>
          <p:cNvPr id="7" name="Group 6"/>
          <p:cNvGrpSpPr/>
          <p:nvPr/>
        </p:nvGrpSpPr>
        <p:grpSpPr>
          <a:xfrm>
            <a:off x="684212" y="1286932"/>
            <a:ext cx="10591800" cy="5418667"/>
            <a:chOff x="684211" y="1320800"/>
            <a:chExt cx="8943976" cy="5162550"/>
          </a:xfrm>
        </p:grpSpPr>
        <p:pic>
          <p:nvPicPr>
            <p:cNvPr id="5" name="Picture 4"/>
            <p:cNvPicPr>
              <a:picLocks noChangeAspect="1"/>
            </p:cNvPicPr>
            <p:nvPr/>
          </p:nvPicPr>
          <p:blipFill>
            <a:blip r:embed="rId3"/>
            <a:stretch>
              <a:fillRect/>
            </a:stretch>
          </p:blipFill>
          <p:spPr>
            <a:xfrm>
              <a:off x="684212" y="1320800"/>
              <a:ext cx="8943975" cy="4133850"/>
            </a:xfrm>
            <a:prstGeom prst="rect">
              <a:avLst/>
            </a:prstGeom>
          </p:spPr>
        </p:pic>
        <p:pic>
          <p:nvPicPr>
            <p:cNvPr id="6" name="Picture 5"/>
            <p:cNvPicPr>
              <a:picLocks noChangeAspect="1"/>
            </p:cNvPicPr>
            <p:nvPr/>
          </p:nvPicPr>
          <p:blipFill>
            <a:blip r:embed="rId4"/>
            <a:stretch>
              <a:fillRect/>
            </a:stretch>
          </p:blipFill>
          <p:spPr>
            <a:xfrm>
              <a:off x="684211" y="5454650"/>
              <a:ext cx="8943975" cy="1028700"/>
            </a:xfrm>
            <a:prstGeom prst="rect">
              <a:avLst/>
            </a:prstGeom>
          </p:spPr>
        </p:pic>
      </p:grpSp>
    </p:spTree>
    <p:extLst>
      <p:ext uri="{BB962C8B-B14F-4D97-AF65-F5344CB8AC3E}">
        <p14:creationId xmlns:p14="http://schemas.microsoft.com/office/powerpoint/2010/main" val="24459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1185</Words>
  <Application>Microsoft Office PowerPoint</Application>
  <PresentationFormat>Custom</PresentationFormat>
  <Paragraphs>127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vt:lpstr>
      <vt:lpstr>Class open house presentation</vt:lpstr>
      <vt:lpstr>9th Literature &amp; Composition</vt:lpstr>
      <vt:lpstr>When and where will we take the EOC?</vt:lpstr>
      <vt:lpstr>What to Bring    What NOT to Bring</vt:lpstr>
      <vt:lpstr>How can I prepare?</vt:lpstr>
      <vt:lpstr>Test-Day Procedures</vt:lpstr>
      <vt:lpstr>Day 1 of the EOC</vt:lpstr>
      <vt:lpstr>Norm-Referenced Questions</vt:lpstr>
      <vt:lpstr>Selected-Response/Multiple Choice</vt:lpstr>
      <vt:lpstr>Don’t forget to use these tools!</vt:lpstr>
      <vt:lpstr>Constructed-Response </vt:lpstr>
      <vt:lpstr>Extended-Response </vt:lpstr>
      <vt:lpstr>FAQ: How do I cite in my constructed and extended responses?</vt:lpstr>
      <vt:lpstr>FAQ: How do I cite in my constructed and extended responses?</vt:lpstr>
      <vt:lpstr>Three Types of Writing on the EOC:  Argumentative, Informational/Explanatory,  and Narrative</vt:lpstr>
      <vt:lpstr>Motsinger’s Last-Ditch Effort to Teach You These Things</vt:lpstr>
      <vt:lpstr>EOC Practice Test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2016-11-27T00:18:53Z</dcterms:created>
  <dcterms:modified xsi:type="dcterms:W3CDTF">2018-04-16T13:51:18Z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